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4">
  <p:sldMasterIdLst>
    <p:sldMasterId id="2147483672" r:id="rId4"/>
    <p:sldMasterId id="2147483684" r:id="rId5"/>
  </p:sldMasterIdLst>
  <p:notesMasterIdLst>
    <p:notesMasterId r:id="rId27"/>
  </p:notesMasterIdLst>
  <p:sldIdLst>
    <p:sldId id="256" r:id="rId6"/>
    <p:sldId id="489" r:id="rId7"/>
    <p:sldId id="490" r:id="rId8"/>
    <p:sldId id="505" r:id="rId9"/>
    <p:sldId id="506" r:id="rId10"/>
    <p:sldId id="507" r:id="rId11"/>
    <p:sldId id="508" r:id="rId12"/>
    <p:sldId id="510" r:id="rId13"/>
    <p:sldId id="511" r:id="rId14"/>
    <p:sldId id="512" r:id="rId15"/>
    <p:sldId id="513" r:id="rId16"/>
    <p:sldId id="515" r:id="rId17"/>
    <p:sldId id="516" r:id="rId18"/>
    <p:sldId id="517" r:id="rId19"/>
    <p:sldId id="518" r:id="rId20"/>
    <p:sldId id="519" r:id="rId21"/>
    <p:sldId id="520" r:id="rId22"/>
    <p:sldId id="522" r:id="rId23"/>
    <p:sldId id="525" r:id="rId24"/>
    <p:sldId id="497" r:id="rId25"/>
    <p:sldId id="498" r:id="rId26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5591" autoAdjust="0"/>
  </p:normalViewPr>
  <p:slideViewPr>
    <p:cSldViewPr snapToGrid="0" snapToObjects="1">
      <p:cViewPr varScale="1">
        <p:scale>
          <a:sx n="72" d="100"/>
          <a:sy n="72" d="100"/>
        </p:scale>
        <p:origin x="1350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C8C0D-209C-554A-BF9D-11343CEC896E}" type="datetimeFigureOut">
              <a:rPr lang="en-US" smtClean="0"/>
              <a:pPr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CE6D4-2F72-A34A-A9DF-C846DBA162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nsaylor\Desktop\Joel_Karty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70038"/>
            <a:ext cx="2386620" cy="2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56703"/>
            <a:ext cx="4617128" cy="366712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400897"/>
            <a:ext cx="6805769" cy="275503"/>
          </a:xfrm>
        </p:spPr>
        <p:txBody>
          <a:bodyPr/>
          <a:lstStyle>
            <a:lvl1pPr algn="r">
              <a:defRPr sz="3000" b="1">
                <a:solidFill>
                  <a:srgbClr val="BCE0F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1752600"/>
            <a:ext cx="6118930" cy="1752600"/>
          </a:xfrm>
        </p:spPr>
        <p:txBody>
          <a:bodyPr/>
          <a:lstStyle>
            <a:lvl1pPr marL="0" indent="0" algn="r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5822AAB-C41D-483A-8718-5219C03AB8CD}" type="datetimeFigureOut">
              <a:rPr lang="en-US" smtClean="0"/>
              <a:pPr>
                <a:defRPr/>
              </a:pPr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C2C1248-AAA3-404B-BBA3-0903E5E1E4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030616"/>
            <a:ext cx="2638288" cy="217845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819400" y="152400"/>
            <a:ext cx="5984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rgbClr val="BCE0FA"/>
                </a:solidFill>
              </a:rPr>
              <a:t>Organic Chemistry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998128" y="914400"/>
            <a:ext cx="310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PRINCIPLES</a:t>
            </a:r>
            <a:r>
              <a:rPr lang="en-US" baseline="0" dirty="0">
                <a:solidFill>
                  <a:schemeClr val="bg1"/>
                </a:solidFill>
              </a:rPr>
              <a:t> AND MECHANISMS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05611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F9D03-F44F-4FF8-A376-46AC563F0081}" type="datetimeFigureOut">
              <a:rPr lang="en-US" smtClean="0"/>
              <a:pPr>
                <a:defRPr/>
              </a:pPr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5E256-6576-4C33-9F07-695CCF931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7701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749DF-2902-4FD2-AF8D-557B1AB51A6E}" type="datetimeFigureOut">
              <a:rPr lang="en-US" smtClean="0"/>
              <a:pPr>
                <a:defRPr/>
              </a:pPr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F8E9388-6207-4D4E-A0EF-BB2F5686B36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38017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593692"/>
      </p:ext>
    </p:extLst>
  </p:cSld>
  <p:clrMapOvr>
    <a:masterClrMapping/>
  </p:clrMapOvr>
  <p:transition spd="slow">
    <p:randomBar dir="vert"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87951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74125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172539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767257"/>
      </p:ext>
    </p:extLst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164953"/>
      </p:ext>
    </p:extLst>
  </p:cSld>
  <p:clrMapOvr>
    <a:masterClrMapping/>
  </p:clrMapOvr>
  <p:transition spd="slow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697646"/>
      </p:ext>
    </p:extLst>
  </p:cSld>
  <p:clrMapOvr>
    <a:masterClrMapping/>
  </p:clrMapOvr>
  <p:transition spd="slow">
    <p:randomBar dir="vert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63961"/>
      </p:ext>
    </p:extLst>
  </p:cSld>
  <p:clrMapOvr>
    <a:masterClrMapping/>
  </p:clrMapOvr>
  <p:transition spd="slow">
    <p:randomBar dir="vert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BC1CC-1C24-4312-8822-4843599B452D}" type="datetimeFigureOut">
              <a:rPr lang="en-US" smtClean="0"/>
              <a:pPr>
                <a:defRPr/>
              </a:pPr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BA26F-63CA-407A-9E92-AA17833559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47415"/>
      </p:ext>
    </p:extLst>
  </p:cSld>
  <p:clrMapOvr>
    <a:masterClrMapping/>
  </p:clrMapOvr>
  <p:transition spd="slow">
    <p:randomBar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519541"/>
      </p:ext>
    </p:extLst>
  </p:cSld>
  <p:clrMapOvr>
    <a:masterClrMapping/>
  </p:clrMapOvr>
  <p:transition spd="slow">
    <p:randomBar dir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861493"/>
      </p:ext>
    </p:extLst>
  </p:cSld>
  <p:clrMapOvr>
    <a:masterClrMapping/>
  </p:clrMapOvr>
  <p:transition spd="slow">
    <p:randomBar dir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723240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989C9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527E3E3-04BD-4453-BF73-DBE2C45CA448}" type="datetimeFigureOut">
              <a:rPr lang="en-US" smtClean="0"/>
              <a:pPr>
                <a:defRPr/>
              </a:pPr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143BAFD-CB1C-4E44-ABA6-3A48BF407C1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81072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E2BDD-CFAA-4F7F-AB6A-F71187B3C18F}" type="datetimeFigureOut">
              <a:rPr lang="en-US" smtClean="0"/>
              <a:pPr>
                <a:defRPr/>
              </a:pPr>
              <a:t>3/9/2021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7AFD2-0B14-4E3F-9BC8-E838D7DD2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553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rgbClr val="989C9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rgbClr val="989C9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5C74F-76B1-4461-88C6-9A1FD474697B}" type="datetimeFigureOut">
              <a:rPr lang="en-US" smtClean="0"/>
              <a:pPr>
                <a:defRPr/>
              </a:pPr>
              <a:t>3/9/2021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B044A-39F1-41A0-8BB0-E39250A420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30169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5B70C-33EF-4283-B126-DE30EF84A0F3}" type="datetimeFigureOut">
              <a:rPr lang="en-US" smtClean="0"/>
              <a:pPr>
                <a:defRPr/>
              </a:pPr>
              <a:t>3/9/2021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1069B-433C-4D58-8B6A-60D84FC4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63885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69DB4F3-2876-4045-ABA7-36ED5652F37A}" type="datetimeFigureOut">
              <a:rPr lang="en-US" smtClean="0"/>
              <a:pPr>
                <a:defRPr/>
              </a:pPr>
              <a:t>3/9/2021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E13DE3C-6ECD-4F95-9C5D-E527CBECDD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68351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8F1EE8-15B8-4988-90EE-2CB68CFA24DF}" type="datetimeFigureOut">
              <a:rPr lang="en-US" smtClean="0"/>
              <a:pPr>
                <a:defRPr/>
              </a:pPr>
              <a:t>3/9/2021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D7716-2BAA-41E4-8E0D-8D05F528D6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10030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5026CA4-54B5-447A-A8BE-DE7A75F9B666}" type="datetimeFigureOut">
              <a:rPr lang="en-US" smtClean="0"/>
              <a:pPr>
                <a:defRPr/>
              </a:pPr>
              <a:t>3/9/2021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D2AC266-D99D-49E6-AD0C-1DC418CF8BC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65509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D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39B3A4D-67FE-4B99-9B6A-D32DE8721D54}" type="datetimeFigureOut">
              <a:rPr lang="en-US" smtClean="0"/>
              <a:pPr>
                <a:defRPr/>
              </a:pPr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D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D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37FCBB8-6C22-44BF-A1F4-A9A549A1D4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8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randomBar dir="vert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BCE0FA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257F3-8258-42F0-909E-7DA7AEE9936A}" type="datetimeFigureOut">
              <a:rPr lang="en-GB" smtClean="0"/>
              <a:t>09/03/2021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FD63-E310-4C0C-BECD-BCAC27D5A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17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5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00BB87-B690-4EC0-8677-68380516FA10}"/>
              </a:ext>
            </a:extLst>
          </p:cNvPr>
          <p:cNvSpPr txBox="1"/>
          <p:nvPr/>
        </p:nvSpPr>
        <p:spPr>
          <a:xfrm>
            <a:off x="3262793" y="1317328"/>
            <a:ext cx="58191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CHM 103: Organic Chemistry I</a:t>
            </a:r>
            <a:endParaRPr kumimoji="0" lang="en-ZA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7644AD-0A6A-4A7F-BA11-DA3D6CC4693E}"/>
              </a:ext>
            </a:extLst>
          </p:cNvPr>
          <p:cNvGrpSpPr/>
          <p:nvPr/>
        </p:nvGrpSpPr>
        <p:grpSpPr>
          <a:xfrm>
            <a:off x="35002" y="181390"/>
            <a:ext cx="9046938" cy="5720781"/>
            <a:chOff x="35002" y="181390"/>
            <a:chExt cx="9046938" cy="57207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8D95C9-CF5A-4F97-8008-85AAD3C49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02" y="1440977"/>
              <a:ext cx="3437068" cy="32530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D8BBD2-CCDE-4E70-8798-DB0FD6F20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652" y="5039215"/>
              <a:ext cx="2017643" cy="435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860FE6-B390-4C3B-ABB6-A7B87788AC07}"/>
                </a:ext>
              </a:extLst>
            </p:cNvPr>
            <p:cNvSpPr txBox="1"/>
            <p:nvPr/>
          </p:nvSpPr>
          <p:spPr>
            <a:xfrm>
              <a:off x="362538" y="4488917"/>
              <a:ext cx="2826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A78D4C-8968-47B4-9CF7-9CFC85683D7A}"/>
                </a:ext>
              </a:extLst>
            </p:cNvPr>
            <p:cNvSpPr txBox="1"/>
            <p:nvPr/>
          </p:nvSpPr>
          <p:spPr>
            <a:xfrm>
              <a:off x="550949" y="5563617"/>
              <a:ext cx="2525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lackadder ITC" panose="04020505051007020D02" pitchFamily="82" charset="0"/>
                  <a:ea typeface="+mn-ea"/>
                  <a:cs typeface="Times New Roman" panose="02020603050405020304" pitchFamily="18" charset="0"/>
                </a:rPr>
                <a:t>The University with the difference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E29A0B-C42E-4F6F-9999-095DA3BF8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02" y="181390"/>
              <a:ext cx="9046938" cy="583727"/>
            </a:xfrm>
            <a:prstGeom prst="rect">
              <a:avLst/>
            </a:prstGeom>
          </p:spPr>
        </p:pic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434A49-2172-4F81-AB80-A363EA068A73}"/>
              </a:ext>
            </a:extLst>
          </p:cNvPr>
          <p:cNvSpPr txBox="1">
            <a:spLocks/>
          </p:cNvSpPr>
          <p:nvPr/>
        </p:nvSpPr>
        <p:spPr>
          <a:xfrm>
            <a:off x="3262793" y="2725806"/>
            <a:ext cx="5672484" cy="339669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Presented by: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en-ZA" sz="2000" dirty="0">
              <a:solidFill>
                <a:schemeClr val="tx1"/>
              </a:solidFill>
            </a:endParaRPr>
          </a:p>
          <a:p>
            <a:pPr algn="ctr"/>
            <a:r>
              <a:rPr lang="en-ZA" sz="2000" dirty="0">
                <a:solidFill>
                  <a:schemeClr val="tx1"/>
                </a:solidFill>
              </a:rPr>
              <a:t>Assoc Prof Okoli BJ </a:t>
            </a:r>
            <a:r>
              <a:rPr lang="en-ZA" sz="1000" dirty="0">
                <a:solidFill>
                  <a:schemeClr val="tx1"/>
                </a:solidFill>
              </a:rPr>
              <a:t>MRSC, MACS</a:t>
            </a:r>
            <a:endParaRPr lang="en-ZA" sz="2000" dirty="0">
              <a:solidFill>
                <a:schemeClr val="tx1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Department  of Chemical Science,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Faculty of Science &amp; Technology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FC5A40-654A-4858-ACE4-D9DF6BCF23ED}"/>
              </a:ext>
            </a:extLst>
          </p:cNvPr>
          <p:cNvGrpSpPr/>
          <p:nvPr/>
        </p:nvGrpSpPr>
        <p:grpSpPr>
          <a:xfrm>
            <a:off x="106251" y="6119451"/>
            <a:ext cx="8931498" cy="624531"/>
            <a:chOff x="106251" y="6119451"/>
            <a:chExt cx="8931498" cy="6245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ABFDDF-01A5-45CA-8348-6971BEE7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3ECAAA-7EDB-42B8-9509-AB6CA4017507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515460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2279373" y="141539"/>
            <a:ext cx="4081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effectLst/>
                <a:latin typeface="Arial" panose="020B0604020202020204" pitchFamily="34" charset="0"/>
              </a:rPr>
              <a:t>Basicity of Aldehydes and Ketones</a:t>
            </a:r>
            <a:endParaRPr lang="en-ZA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FF837-3916-453D-BA53-C599F00F1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0538"/>
            <a:ext cx="9144000" cy="564444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8298F72-43A9-45FF-A2A0-186C18CFC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9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9418">
        <p159:morph option="byObject"/>
      </p:transition>
    </mc:Choice>
    <mc:Fallback>
      <p:transition spd="slow" advTm="129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2531165" y="141539"/>
            <a:ext cx="4081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b="1" dirty="0">
                <a:effectLst/>
                <a:latin typeface="Arial" panose="020B0604020202020204" pitchFamily="34" charset="0"/>
              </a:rPr>
              <a:t>α</a:t>
            </a:r>
            <a:r>
              <a:rPr lang="en-ZA" b="1" dirty="0">
                <a:effectLst/>
                <a:latin typeface="Arial" panose="020B0604020202020204" pitchFamily="34" charset="0"/>
              </a:rPr>
              <a:t>-Hydroxy (Alkoxy) Carbocations</a:t>
            </a:r>
            <a:endParaRPr lang="en-Z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D049E-F5AE-436E-A169-E18C885E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91596"/>
            <a:ext cx="9037749" cy="553387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FCC7BFD-ADC9-49D6-BBAE-BF82D3A6A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78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6747">
        <p159:morph option="byObject"/>
      </p:transition>
    </mc:Choice>
    <mc:Fallback>
      <p:transition spd="slow" advTm="367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0" y="219209"/>
            <a:ext cx="3882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b="1" dirty="0">
                <a:effectLst/>
                <a:latin typeface="Arial" panose="020B0604020202020204" pitchFamily="34" charset="0"/>
              </a:rPr>
              <a:t>Addition Under Acidic Conditions</a:t>
            </a:r>
            <a:endParaRPr lang="en-Z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8F5C3-F52E-4D33-8551-99F278DCE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8760"/>
            <a:ext cx="9144000" cy="558646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C08E495-29BE-4D8B-A5C8-596EED764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5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8496">
        <p159:morph option="byObject"/>
      </p:transition>
    </mc:Choice>
    <mc:Fallback>
      <p:transition spd="slow" advTm="78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0" y="128960"/>
            <a:ext cx="3797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b="1" dirty="0">
                <a:effectLst/>
                <a:latin typeface="Arial" panose="020B0604020202020204" pitchFamily="34" charset="0"/>
              </a:rPr>
              <a:t>Addition Under Basic Conditions</a:t>
            </a:r>
            <a:endParaRPr lang="en-ZA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E7703-C779-4001-9435-80582C427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8292"/>
            <a:ext cx="9144000" cy="580668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8BD1D43-C127-4FC3-B370-E84EAC5C8D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0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798">
        <p159:morph option="byObject"/>
      </p:transition>
    </mc:Choice>
    <mc:Fallback>
      <p:transition spd="slow" advTm="100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-92408" y="125580"/>
            <a:ext cx="4664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b="1" dirty="0">
                <a:effectLst/>
                <a:latin typeface="Arial" panose="020B0604020202020204" pitchFamily="34" charset="0"/>
              </a:rPr>
              <a:t>Formation of Hemiacetals and Acetals</a:t>
            </a:r>
            <a:endParaRPr lang="en-ZA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00715-1D25-4E01-B640-FD5FE72CD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2" y="534668"/>
            <a:ext cx="9037748" cy="577031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F29E09C-F04C-4365-8D84-DFD2B69035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36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6141">
        <p159:morph option="byObject"/>
      </p:transition>
    </mc:Choice>
    <mc:Fallback>
      <p:transition spd="slow" advTm="461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1563400" y="141539"/>
            <a:ext cx="571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b="1" dirty="0">
                <a:effectLst/>
                <a:latin typeface="Arial" panose="020B0604020202020204" pitchFamily="34" charset="0"/>
              </a:rPr>
              <a:t>Formation of Acetals</a:t>
            </a:r>
            <a:endParaRPr lang="en-ZA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53DC3-F4E9-462A-948D-CCE232661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579991"/>
            <a:ext cx="9037749" cy="313372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A2CEFB1-09DC-4AD1-8979-61A7A0F2E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89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8486">
        <p159:morph option="byObject"/>
      </p:transition>
    </mc:Choice>
    <mc:Fallback>
      <p:transition spd="slow" advTm="184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8448D-51C8-49FB-ACAA-E1D845D4D192}"/>
              </a:ext>
            </a:extLst>
          </p:cNvPr>
          <p:cNvSpPr txBox="1"/>
          <p:nvPr/>
        </p:nvSpPr>
        <p:spPr>
          <a:xfrm>
            <a:off x="106251" y="109529"/>
            <a:ext cx="5950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effectLst/>
                <a:latin typeface="Arial" panose="020B0604020202020204" pitchFamily="34" charset="0"/>
              </a:rPr>
              <a:t>Reactions of Aldehydes and Ketones with Amines</a:t>
            </a:r>
            <a:endParaRPr lang="en-Z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067CF-FF5B-48CD-88D1-B0E4D7042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9761"/>
            <a:ext cx="9144000" cy="532095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9BA8622-1531-4F10-A9CD-2B2E85D001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99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2839">
        <p159:morph option="byObject"/>
      </p:transition>
    </mc:Choice>
    <mc:Fallback>
      <p:transition spd="slow" advTm="1128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8448D-51C8-49FB-ACAA-E1D845D4D192}"/>
              </a:ext>
            </a:extLst>
          </p:cNvPr>
          <p:cNvSpPr txBox="1"/>
          <p:nvPr/>
        </p:nvSpPr>
        <p:spPr>
          <a:xfrm>
            <a:off x="39756" y="63552"/>
            <a:ext cx="5950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effectLst/>
                <a:latin typeface="Arial" panose="020B0604020202020204" pitchFamily="34" charset="0"/>
              </a:rPr>
              <a:t>Reaction of Aldehydes/Ketones with 2°Amines</a:t>
            </a:r>
            <a:endParaRPr lang="en-ZA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441A1-A46F-4D42-9205-112187D60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0627"/>
            <a:ext cx="9143999" cy="542610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B1EBCE4-EE1E-4B3D-B78B-199490083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49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344">
        <p159:morph option="byObject"/>
      </p:transition>
    </mc:Choice>
    <mc:Fallback>
      <p:transition spd="slow" advTm="26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8448D-51C8-49FB-ACAA-E1D845D4D192}"/>
              </a:ext>
            </a:extLst>
          </p:cNvPr>
          <p:cNvSpPr txBox="1"/>
          <p:nvPr/>
        </p:nvSpPr>
        <p:spPr>
          <a:xfrm>
            <a:off x="2809337" y="150758"/>
            <a:ext cx="396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effectLst/>
                <a:latin typeface="Arial" panose="020B0604020202020204" pitchFamily="34" charset="0"/>
              </a:rPr>
              <a:t>Addition Using Grignard Reagents</a:t>
            </a:r>
            <a:endParaRPr lang="en-ZA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5ABC3-E6DA-4AE0-930C-2933C8D5A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1" y="559846"/>
            <a:ext cx="8931497" cy="548314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5BE5D4A-1E1F-40FA-B804-BA78EC55F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7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9928">
        <p159:morph option="byObject"/>
      </p:transition>
    </mc:Choice>
    <mc:Fallback>
      <p:transition spd="slow" advTm="399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8448D-51C8-49FB-ACAA-E1D845D4D192}"/>
              </a:ext>
            </a:extLst>
          </p:cNvPr>
          <p:cNvSpPr txBox="1"/>
          <p:nvPr/>
        </p:nvSpPr>
        <p:spPr>
          <a:xfrm>
            <a:off x="0" y="132804"/>
            <a:ext cx="18421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A" b="1" dirty="0">
                <a:effectLst/>
                <a:latin typeface="Arial" panose="020B0604020202020204" pitchFamily="34" charset="0"/>
              </a:rPr>
              <a:t>Metal Hydrides</a:t>
            </a:r>
            <a:endParaRPr lang="en-Z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F2EA2-9FB4-4550-B1AF-2826E7481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842"/>
            <a:ext cx="9144000" cy="57046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32E841-B948-4062-9B03-B8C548056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92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010">
        <p159:morph option="byObject"/>
      </p:transition>
    </mc:Choice>
    <mc:Fallback>
      <p:transition spd="slow" advTm="87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165AEF-FB6D-4D1B-A02F-E85B95C73698}"/>
              </a:ext>
            </a:extLst>
          </p:cNvPr>
          <p:cNvSpPr/>
          <p:nvPr/>
        </p:nvSpPr>
        <p:spPr>
          <a:xfrm>
            <a:off x="0" y="-18941"/>
            <a:ext cx="90377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2000" dirty="0">
                <a:effectLst/>
                <a:latin typeface="Arial" panose="020B0604020202020204" pitchFamily="34" charset="0"/>
              </a:rPr>
              <a:t>Carbonyl Chemistry</a:t>
            </a:r>
            <a:endParaRPr lang="en-GB" sz="2000" b="1" dirty="0"/>
          </a:p>
          <a:p>
            <a:pPr algn="just"/>
            <a:endParaRPr lang="en-GB" dirty="0"/>
          </a:p>
          <a:p>
            <a:pPr algn="just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21C35E-C65B-44AC-8DEF-40C4CA5AA09B}"/>
              </a:ext>
            </a:extLst>
          </p:cNvPr>
          <p:cNvGrpSpPr/>
          <p:nvPr/>
        </p:nvGrpSpPr>
        <p:grpSpPr>
          <a:xfrm>
            <a:off x="0" y="437322"/>
            <a:ext cx="9144000" cy="6452433"/>
            <a:chOff x="0" y="437322"/>
            <a:chExt cx="9144000" cy="645243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6B906D-CFC8-4E89-BB76-3EF45FEAE8F0}"/>
                </a:ext>
              </a:extLst>
            </p:cNvPr>
            <p:cNvGrpSpPr/>
            <p:nvPr/>
          </p:nvGrpSpPr>
          <p:grpSpPr>
            <a:xfrm>
              <a:off x="106251" y="6265224"/>
              <a:ext cx="8931498" cy="624531"/>
              <a:chOff x="106251" y="6119451"/>
              <a:chExt cx="8931498" cy="62453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9598800-651B-491C-9FE6-686761C06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51" y="6159207"/>
                <a:ext cx="5406174" cy="58477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FE7FF1-70C5-400B-9FA1-97B5CCB920C6}"/>
                  </a:ext>
                </a:extLst>
              </p:cNvPr>
              <p:cNvSpPr txBox="1"/>
              <p:nvPr/>
            </p:nvSpPr>
            <p:spPr>
              <a:xfrm>
                <a:off x="5512425" y="6119451"/>
                <a:ext cx="35253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Bingham University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6C738C-477B-45FA-AEA5-AE51B385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37322"/>
              <a:ext cx="9144000" cy="5539408"/>
            </a:xfrm>
            <a:prstGeom prst="rect">
              <a:avLst/>
            </a:prstGeom>
          </p:spPr>
        </p:pic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84E97D3-059F-4C96-9FAD-9FB8077E2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98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8719">
        <p159:morph option="byObject"/>
      </p:transition>
    </mc:Choice>
    <mc:Fallback>
      <p:transition spd="slow" advTm="1087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7A8EB-F161-4701-BD10-90FF1F7B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8" y="565541"/>
            <a:ext cx="8878957" cy="53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EDA62-62EF-421D-9147-12A10B62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" y="565541"/>
            <a:ext cx="8918478" cy="55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7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845F2E-0BAA-4F80-A5E7-393171B2A977}"/>
              </a:ext>
            </a:extLst>
          </p:cNvPr>
          <p:cNvGrpSpPr/>
          <p:nvPr/>
        </p:nvGrpSpPr>
        <p:grpSpPr>
          <a:xfrm>
            <a:off x="0" y="141539"/>
            <a:ext cx="9144000" cy="5830061"/>
            <a:chOff x="0" y="141539"/>
            <a:chExt cx="9144000" cy="58300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47F8C2-69BA-4885-A3D8-5AD76D5EEF8B}"/>
                </a:ext>
              </a:extLst>
            </p:cNvPr>
            <p:cNvSpPr txBox="1"/>
            <p:nvPr/>
          </p:nvSpPr>
          <p:spPr>
            <a:xfrm>
              <a:off x="2279373" y="141539"/>
              <a:ext cx="50888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b="1" dirty="0">
                  <a:effectLst/>
                  <a:latin typeface="Arial" panose="020B0604020202020204" pitchFamily="34" charset="0"/>
                </a:rPr>
                <a:t>Nomenclature of Aldehydes and Ketones</a:t>
              </a:r>
              <a:endParaRPr lang="en-ZA" b="1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27AFD8-7328-48B8-94A5-5EF7D95A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738236"/>
              <a:ext cx="9144000" cy="5233364"/>
            </a:xfrm>
            <a:prstGeom prst="rect">
              <a:avLst/>
            </a:prstGeom>
          </p:spPr>
        </p:pic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41ECCED-F85C-43C1-8CF8-B6BC4A3B1B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30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1951">
        <p159:morph option="byObject"/>
      </p:transition>
    </mc:Choice>
    <mc:Fallback>
      <p:transition spd="slow" advTm="61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5AD3F92-D305-4637-8027-618E95833644}"/>
              </a:ext>
            </a:extLst>
          </p:cNvPr>
          <p:cNvGrpSpPr/>
          <p:nvPr/>
        </p:nvGrpSpPr>
        <p:grpSpPr>
          <a:xfrm>
            <a:off x="0" y="141539"/>
            <a:ext cx="9144000" cy="6748216"/>
            <a:chOff x="0" y="141539"/>
            <a:chExt cx="9144000" cy="67482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06B906D-CFC8-4E89-BB76-3EF45FEAE8F0}"/>
                </a:ext>
              </a:extLst>
            </p:cNvPr>
            <p:cNvGrpSpPr/>
            <p:nvPr/>
          </p:nvGrpSpPr>
          <p:grpSpPr>
            <a:xfrm>
              <a:off x="106251" y="6265224"/>
              <a:ext cx="8931498" cy="624531"/>
              <a:chOff x="106251" y="6119451"/>
              <a:chExt cx="8931498" cy="62453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9598800-651B-491C-9FE6-686761C06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51" y="6159207"/>
                <a:ext cx="5406174" cy="58477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FE7FF1-70C5-400B-9FA1-97B5CCB920C6}"/>
                  </a:ext>
                </a:extLst>
              </p:cNvPr>
              <p:cNvSpPr txBox="1"/>
              <p:nvPr/>
            </p:nvSpPr>
            <p:spPr>
              <a:xfrm>
                <a:off x="5512425" y="6119451"/>
                <a:ext cx="35253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ZA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Bingham University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BF6F0-0106-432A-A795-B0CA104E31C3}"/>
                </a:ext>
              </a:extLst>
            </p:cNvPr>
            <p:cNvSpPr txBox="1"/>
            <p:nvPr/>
          </p:nvSpPr>
          <p:spPr>
            <a:xfrm>
              <a:off x="5804452" y="2305878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ZA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47F8C2-69BA-4885-A3D8-5AD76D5EEF8B}"/>
                </a:ext>
              </a:extLst>
            </p:cNvPr>
            <p:cNvSpPr txBox="1"/>
            <p:nvPr/>
          </p:nvSpPr>
          <p:spPr>
            <a:xfrm>
              <a:off x="2279374" y="141539"/>
              <a:ext cx="55129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dirty="0">
                  <a:effectLst/>
                  <a:latin typeface="Arial" panose="020B0604020202020204" pitchFamily="34" charset="0"/>
                </a:rPr>
                <a:t>Nomenclature of Aldehydes and Ketones continue</a:t>
              </a:r>
              <a:endParaRPr lang="en-ZA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0E44DC-E239-4A90-8D0F-CFD917A8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808384"/>
              <a:ext cx="9144000" cy="22955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D4782A-0425-4DC2-A8A0-3124A5306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468" y="3308073"/>
              <a:ext cx="6153150" cy="342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F179BF-0DA6-4201-AD25-3D1D893A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5425" y="3984815"/>
              <a:ext cx="5448300" cy="1533525"/>
            </a:xfrm>
            <a:prstGeom prst="rect">
              <a:avLst/>
            </a:prstGeom>
          </p:spPr>
        </p:pic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93E9D54-0815-4E76-BE17-B4A86E4B3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79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9301">
        <p159:morph option="byObject"/>
      </p:transition>
    </mc:Choice>
    <mc:Fallback>
      <p:transition spd="slow" advTm="393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2279374" y="141539"/>
            <a:ext cx="5512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effectLst/>
                <a:latin typeface="Arial" panose="020B0604020202020204" pitchFamily="34" charset="0"/>
              </a:rPr>
              <a:t>Structure of Aldehydes and Ketones</a:t>
            </a:r>
            <a:endParaRPr lang="en-Z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20C69-E1E5-45CA-B44E-D2C9A5BB7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0626"/>
            <a:ext cx="9144000" cy="555862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1125FD3-D92F-495B-B164-F45846DD1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0950">
        <p159:morph option="byObject"/>
      </p:transition>
    </mc:Choice>
    <mc:Fallback>
      <p:transition spd="slow" advTm="70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2279373" y="141539"/>
            <a:ext cx="4579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effectLst/>
                <a:latin typeface="Arial" panose="020B0604020202020204" pitchFamily="34" charset="0"/>
              </a:rPr>
              <a:t>Properties of Aldehydes and Ketones</a:t>
            </a:r>
            <a:endParaRPr lang="en-ZA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309CE-5CDC-4ACE-9779-D31BD403B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3" y="691390"/>
            <a:ext cx="9037749" cy="553407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85E85F8-95BF-42DB-BBCF-17237A72F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5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9557">
        <p159:morph option="byObject"/>
      </p:transition>
    </mc:Choice>
    <mc:Fallback>
      <p:transition spd="slow" advTm="129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2279373" y="141539"/>
            <a:ext cx="4579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effectLst/>
                <a:latin typeface="Arial" panose="020B0604020202020204" pitchFamily="34" charset="0"/>
              </a:rPr>
              <a:t>Reactions of Aldehydes and Ketones</a:t>
            </a:r>
            <a:endParaRPr lang="en-ZA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7C3C0F-E9B3-491F-8AF6-96FF708FB7C3}"/>
              </a:ext>
            </a:extLst>
          </p:cNvPr>
          <p:cNvGrpSpPr/>
          <p:nvPr/>
        </p:nvGrpSpPr>
        <p:grpSpPr>
          <a:xfrm>
            <a:off x="106252" y="615160"/>
            <a:ext cx="8931498" cy="5242302"/>
            <a:chOff x="106251" y="615159"/>
            <a:chExt cx="9037749" cy="61013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778E6A-E007-4F52-BF34-8162AE02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251" y="615159"/>
              <a:ext cx="9037749" cy="27111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4EBF8C-6C03-40AF-A777-AA2B75C42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233" y="3531667"/>
              <a:ext cx="8974767" cy="3184794"/>
            </a:xfrm>
            <a:prstGeom prst="rect">
              <a:avLst/>
            </a:prstGeom>
          </p:spPr>
        </p:pic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EA00547-07C5-4504-BFFE-DB7588973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6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4565">
        <p159:morph option="byObject"/>
      </p:transition>
    </mc:Choice>
    <mc:Fallback>
      <p:transition spd="slow" advTm="1245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2279373" y="141539"/>
            <a:ext cx="4579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effectLst/>
                <a:latin typeface="Arial" panose="020B0604020202020204" pitchFamily="34" charset="0"/>
              </a:rPr>
              <a:t>Reactions of Aldehydes and Ketones</a:t>
            </a:r>
            <a:endParaRPr lang="en-ZA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2D6F0-614F-4CCF-8267-6ABDC1862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50" y="693876"/>
            <a:ext cx="9037749" cy="557134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E24F0D6-7BD9-4593-977A-3A5E6E8EB7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2902">
        <p159:morph option="byObject"/>
      </p:transition>
    </mc:Choice>
    <mc:Fallback>
      <p:transition spd="slow" advTm="329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06B906D-CFC8-4E89-BB76-3EF45FEAE8F0}"/>
              </a:ext>
            </a:extLst>
          </p:cNvPr>
          <p:cNvGrpSpPr/>
          <p:nvPr/>
        </p:nvGrpSpPr>
        <p:grpSpPr>
          <a:xfrm>
            <a:off x="106251" y="6265224"/>
            <a:ext cx="8931498" cy="624531"/>
            <a:chOff x="106251" y="6119451"/>
            <a:chExt cx="8931498" cy="624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598800-651B-491C-9FE6-686761C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51" y="6159207"/>
              <a:ext cx="5406174" cy="5847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FE7FF1-70C5-400B-9FA1-97B5CCB920C6}"/>
                </a:ext>
              </a:extLst>
            </p:cNvPr>
            <p:cNvSpPr txBox="1"/>
            <p:nvPr/>
          </p:nvSpPr>
          <p:spPr>
            <a:xfrm>
              <a:off x="5512425" y="6119451"/>
              <a:ext cx="3525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ZA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Bingham University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8BF6F0-0106-432A-A795-B0CA104E31C3}"/>
              </a:ext>
            </a:extLst>
          </p:cNvPr>
          <p:cNvSpPr txBox="1"/>
          <p:nvPr/>
        </p:nvSpPr>
        <p:spPr>
          <a:xfrm>
            <a:off x="5804452" y="230587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7F8C2-69BA-4885-A3D8-5AD76D5EEF8B}"/>
              </a:ext>
            </a:extLst>
          </p:cNvPr>
          <p:cNvSpPr txBox="1"/>
          <p:nvPr/>
        </p:nvSpPr>
        <p:spPr>
          <a:xfrm>
            <a:off x="2279373" y="141539"/>
            <a:ext cx="4579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effectLst/>
                <a:latin typeface="Arial" panose="020B0604020202020204" pitchFamily="34" charset="0"/>
              </a:rPr>
              <a:t>Reactions of Aldehydes and Ketones</a:t>
            </a:r>
            <a:endParaRPr lang="en-Z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675CB-AD9F-4BAD-AA55-1266D0B83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0627"/>
            <a:ext cx="9143999" cy="54526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9AAF4B3-34B3-44B2-AC11-1F6066D93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99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3301">
        <p159:morph option="byObject"/>
      </p:transition>
    </mc:Choice>
    <mc:Fallback>
      <p:transition spd="slow" advTm="633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38B22F5296D8408922A058877833B5" ma:contentTypeVersion="" ma:contentTypeDescription="Create a new document." ma:contentTypeScope="" ma:versionID="db820d1053999caf0d761b3c47b2e62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3e687d5f98ee29b9cfcc2ff24550dc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0D4608-02CC-4268-82DE-7D0724D89DFB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ABDE5E3-5040-4043-80A9-3D999CED07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70020E5-35D8-4008-8602-0F22193B1B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CHM 103</Template>
  <TotalTime>435</TotalTime>
  <Words>162</Words>
  <Application>Microsoft Office PowerPoint</Application>
  <PresentationFormat>On-screen Show (4:3)</PresentationFormat>
  <Paragraphs>51</Paragraphs>
  <Slides>21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Blackadder ITC</vt:lpstr>
      <vt:lpstr>Calibri</vt:lpstr>
      <vt:lpstr>Calibri Light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Western Kentucky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Bamidele Okoli</dc:creator>
  <cp:lastModifiedBy>Bamidele Okoli</cp:lastModifiedBy>
  <cp:revision>10</cp:revision>
  <cp:lastPrinted>2020-05-09T10:30:59Z</cp:lastPrinted>
  <dcterms:created xsi:type="dcterms:W3CDTF">2021-03-01T19:56:21Z</dcterms:created>
  <dcterms:modified xsi:type="dcterms:W3CDTF">2021-03-09T13:20:49Z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0x0101009C38B22F5296D8408922A058877833B5</vt:lpwstr>
  </property>
</Properties>
</file>